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65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62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4" r:id="rId25"/>
    <p:sldId id="280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00FF"/>
    <a:srgbClr val="3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>
      <p:cViewPr>
        <p:scale>
          <a:sx n="86" d="100"/>
          <a:sy n="86" d="100"/>
        </p:scale>
        <p:origin x="-523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15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79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71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04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8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835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804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46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055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5928-7A06-48D2-962C-F010AE59DF36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DC84-DD9E-467B-9FAB-E0706293B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40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6816" t="-2439" b="-1"/>
          <a:stretch/>
        </p:blipFill>
        <p:spPr>
          <a:xfrm>
            <a:off x="10022305" y="-22040"/>
            <a:ext cx="2069430" cy="67597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480" y="1822411"/>
            <a:ext cx="101823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Академічна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доброчесність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6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039" y="314703"/>
            <a:ext cx="5750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Комунальний заклад «Ліцей №1» </a:t>
            </a:r>
          </a:p>
          <a:p>
            <a:pPr algn="ctr"/>
            <a:r>
              <a:rPr lang="uk-UA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Кам’янської</a:t>
            </a:r>
            <a:r>
              <a:rPr lang="uk-UA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міської ради</a:t>
            </a:r>
            <a:endParaRPr lang="uk-UA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861" y="365125"/>
            <a:ext cx="11036643" cy="621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399" y="365124"/>
            <a:ext cx="10941790" cy="62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6816" t="-2439" b="-1"/>
          <a:stretch/>
        </p:blipFill>
        <p:spPr>
          <a:xfrm>
            <a:off x="10022305" y="-22040"/>
            <a:ext cx="2069430" cy="675972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8106" y="1510386"/>
            <a:ext cx="9073317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Відповідальність за </a:t>
            </a:r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порушення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академічної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доброчесності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4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649259" y="2294824"/>
            <a:ext cx="757989" cy="794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9632" y="2254284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66431" y="3621132"/>
            <a:ext cx="757989" cy="794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94478" y="4944072"/>
            <a:ext cx="757989" cy="794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4198" y="261917"/>
            <a:ext cx="8842399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cap="none" spc="0" dirty="0" smtClean="0">
                <a:ln/>
                <a:solidFill>
                  <a:schemeClr val="accent4"/>
                </a:solidFill>
                <a:effectLst/>
              </a:rPr>
              <a:t>За порушення академічної доброчесності</a:t>
            </a:r>
          </a:p>
          <a:p>
            <a:pPr algn="ctr"/>
            <a:r>
              <a:rPr lang="uk-UA" sz="3200" b="1" dirty="0" smtClean="0">
                <a:ln/>
                <a:solidFill>
                  <a:schemeClr val="accent4"/>
                </a:solidFill>
              </a:rPr>
              <a:t>Здобувачі освіти можуть бути притягнені</a:t>
            </a:r>
          </a:p>
          <a:p>
            <a:pPr algn="ctr"/>
            <a:r>
              <a:rPr lang="uk-UA" sz="3200" b="1" cap="none" spc="0" dirty="0" smtClean="0">
                <a:ln/>
                <a:solidFill>
                  <a:schemeClr val="accent4"/>
                </a:solidFill>
                <a:effectLst/>
              </a:rPr>
              <a:t>До такої академічної </a:t>
            </a:r>
            <a:r>
              <a:rPr lang="uk-UA" sz="3200" b="1" cap="none" spc="0" dirty="0" err="1" smtClean="0">
                <a:ln/>
                <a:solidFill>
                  <a:schemeClr val="accent4"/>
                </a:solidFill>
                <a:effectLst/>
              </a:rPr>
              <a:t>відповідальносі</a:t>
            </a:r>
            <a:endParaRPr lang="uk-UA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40080" y="3562518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77040" y="4858734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6564" y="2299610"/>
            <a:ext cx="67263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32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овторне</a:t>
            </a:r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проходження</a:t>
            </a:r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оцінювання</a:t>
            </a:r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21547" y="3408630"/>
            <a:ext cx="44869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32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овторне</a:t>
            </a:r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проходження</a:t>
            </a:r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uk-UA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навчального</a:t>
            </a:r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курсу;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03669" y="4965989"/>
            <a:ext cx="56577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відрахування із закладу освіти</a:t>
            </a:r>
            <a:endParaRPr lang="uk-UA" sz="3200" b="1" cap="none" spc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66816" t="-2439" b="-1"/>
          <a:stretch/>
        </p:blipFill>
        <p:spPr>
          <a:xfrm>
            <a:off x="10022305" y="-22040"/>
            <a:ext cx="2069430" cy="67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2" y="232778"/>
            <a:ext cx="9258575" cy="6459472"/>
          </a:xfrm>
        </p:spPr>
      </p:pic>
    </p:spTree>
    <p:extLst>
      <p:ext uri="{BB962C8B-B14F-4D97-AF65-F5344CB8AC3E}">
        <p14:creationId xmlns:p14="http://schemas.microsoft.com/office/powerpoint/2010/main" val="28458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88"/>
            <a:ext cx="9697451" cy="68957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6816" t="-2439" b="-1"/>
          <a:stretch/>
        </p:blipFill>
        <p:spPr>
          <a:xfrm>
            <a:off x="9889957" y="-37788"/>
            <a:ext cx="2069430" cy="67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/>
          <a:stretch/>
        </p:blipFill>
        <p:spPr>
          <a:xfrm>
            <a:off x="390617" y="220229"/>
            <a:ext cx="9037468" cy="599224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6816" t="-2439" b="-1"/>
          <a:stretch/>
        </p:blipFill>
        <p:spPr>
          <a:xfrm>
            <a:off x="9756792" y="-170953"/>
            <a:ext cx="2069430" cy="67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4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16" t="-2439" b="-1"/>
          <a:stretch/>
        </p:blipFill>
        <p:spPr>
          <a:xfrm>
            <a:off x="9310489" y="-124288"/>
            <a:ext cx="2501959" cy="6525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/>
          <a:stretch/>
        </p:blipFill>
        <p:spPr>
          <a:xfrm>
            <a:off x="148269" y="337351"/>
            <a:ext cx="8968889" cy="58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0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16" t="-2439" b="-1"/>
          <a:stretch/>
        </p:blipFill>
        <p:spPr>
          <a:xfrm>
            <a:off x="9310489" y="-124288"/>
            <a:ext cx="2501959" cy="6525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1" r="1437"/>
          <a:stretch/>
        </p:blipFill>
        <p:spPr>
          <a:xfrm>
            <a:off x="210414" y="435006"/>
            <a:ext cx="8977051" cy="60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16" t="-2439" b="-1"/>
          <a:stretch/>
        </p:blipFill>
        <p:spPr>
          <a:xfrm>
            <a:off x="9310489" y="-124288"/>
            <a:ext cx="2501959" cy="6525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t="6521" r="4015" b="1615"/>
          <a:stretch/>
        </p:blipFill>
        <p:spPr>
          <a:xfrm>
            <a:off x="248575" y="443883"/>
            <a:ext cx="8842160" cy="60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6816" t="-2439" b="-1"/>
          <a:stretch/>
        </p:blipFill>
        <p:spPr>
          <a:xfrm>
            <a:off x="10022305" y="-22040"/>
            <a:ext cx="2069430" cy="675972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2268" y="916579"/>
            <a:ext cx="7989688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 ж таке </a:t>
            </a:r>
            <a:b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академічна доброчесність?</a:t>
            </a:r>
            <a:endParaRPr lang="uk-U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7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16" t="-2439" b="-1"/>
          <a:stretch/>
        </p:blipFill>
        <p:spPr>
          <a:xfrm>
            <a:off x="9310489" y="-124288"/>
            <a:ext cx="2501959" cy="6525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r="2540"/>
          <a:stretch/>
        </p:blipFill>
        <p:spPr>
          <a:xfrm>
            <a:off x="138534" y="227700"/>
            <a:ext cx="8943323" cy="61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69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16" t="-2439" b="-1"/>
          <a:stretch/>
        </p:blipFill>
        <p:spPr>
          <a:xfrm>
            <a:off x="9310489" y="-124288"/>
            <a:ext cx="2501959" cy="6525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6990" r="1805" b="3496"/>
          <a:stretch/>
        </p:blipFill>
        <p:spPr>
          <a:xfrm>
            <a:off x="108034" y="381739"/>
            <a:ext cx="9008637" cy="58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1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16" t="-2439" b="-1"/>
          <a:stretch/>
        </p:blipFill>
        <p:spPr>
          <a:xfrm>
            <a:off x="9310489" y="-124288"/>
            <a:ext cx="2501959" cy="6525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r="1712"/>
          <a:stretch/>
        </p:blipFill>
        <p:spPr>
          <a:xfrm>
            <a:off x="177554" y="168677"/>
            <a:ext cx="8977604" cy="60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16" t="-2439" b="-1"/>
          <a:stretch/>
        </p:blipFill>
        <p:spPr>
          <a:xfrm>
            <a:off x="9310489" y="-124288"/>
            <a:ext cx="2501959" cy="6525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r="2080"/>
          <a:stretch/>
        </p:blipFill>
        <p:spPr>
          <a:xfrm>
            <a:off x="166026" y="256082"/>
            <a:ext cx="8898075" cy="60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05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16" t="-2439" b="-1"/>
          <a:stretch/>
        </p:blipFill>
        <p:spPr>
          <a:xfrm>
            <a:off x="9310489" y="-124288"/>
            <a:ext cx="2501959" cy="6525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" r="1805"/>
          <a:stretch/>
        </p:blipFill>
        <p:spPr>
          <a:xfrm>
            <a:off x="343580" y="204186"/>
            <a:ext cx="8697490" cy="58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85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16" t="-2439" b="-1"/>
          <a:stretch/>
        </p:blipFill>
        <p:spPr>
          <a:xfrm>
            <a:off x="9310489" y="-124288"/>
            <a:ext cx="2501959" cy="6525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1" r="2080"/>
          <a:stretch/>
        </p:blipFill>
        <p:spPr>
          <a:xfrm>
            <a:off x="352457" y="306400"/>
            <a:ext cx="8786828" cy="59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16" t="-2439" b="-1"/>
          <a:stretch/>
        </p:blipFill>
        <p:spPr>
          <a:xfrm>
            <a:off x="9310489" y="-124288"/>
            <a:ext cx="2501959" cy="6525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" r="2172"/>
          <a:stretch/>
        </p:blipFill>
        <p:spPr>
          <a:xfrm>
            <a:off x="183780" y="184832"/>
            <a:ext cx="8960220" cy="59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 rot="21134193" flipH="1">
            <a:off x="1818976" y="-73978"/>
            <a:ext cx="9497060" cy="608838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Надпись 3"/>
          <p:cNvSpPr txBox="1">
            <a:spLocks noChangeArrowheads="1"/>
          </p:cNvSpPr>
          <p:nvPr/>
        </p:nvSpPr>
        <p:spPr bwMode="auto">
          <a:xfrm>
            <a:off x="3063081" y="2626395"/>
            <a:ext cx="67405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АКАДЕМІЧНА ДОБРОЧЕСНІСТЬ – ЦЕ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Надпись 4"/>
          <p:cNvSpPr txBox="1">
            <a:spLocks noChangeArrowheads="1"/>
          </p:cNvSpPr>
          <p:nvPr/>
        </p:nvSpPr>
        <p:spPr bwMode="auto">
          <a:xfrm>
            <a:off x="7536203" y="2953591"/>
            <a:ext cx="21748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сукупність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Надпись 5"/>
          <p:cNvSpPr txBox="1">
            <a:spLocks noChangeArrowheads="1"/>
          </p:cNvSpPr>
          <p:nvPr/>
        </p:nvSpPr>
        <p:spPr bwMode="auto">
          <a:xfrm>
            <a:off x="2565610" y="3018263"/>
            <a:ext cx="44894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принципів       етичних     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Надпись 6"/>
          <p:cNvSpPr txBox="1">
            <a:spLocks noChangeArrowheads="1"/>
          </p:cNvSpPr>
          <p:nvPr/>
        </p:nvSpPr>
        <p:spPr bwMode="auto">
          <a:xfrm>
            <a:off x="4202067" y="1692151"/>
            <a:ext cx="9747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Надпись 7"/>
          <p:cNvSpPr txBox="1">
            <a:spLocks noChangeArrowheads="1"/>
          </p:cNvSpPr>
          <p:nvPr/>
        </p:nvSpPr>
        <p:spPr bwMode="auto">
          <a:xfrm rot="2100122">
            <a:off x="8005618" y="754440"/>
            <a:ext cx="24368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визначених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Надпись 8"/>
          <p:cNvSpPr txBox="1">
            <a:spLocks noChangeArrowheads="1"/>
          </p:cNvSpPr>
          <p:nvPr/>
        </p:nvSpPr>
        <p:spPr bwMode="auto">
          <a:xfrm rot="1479929">
            <a:off x="3123068" y="4462304"/>
            <a:ext cx="18430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Надпись 9"/>
          <p:cNvSpPr txBox="1">
            <a:spLocks noChangeArrowheads="1"/>
          </p:cNvSpPr>
          <p:nvPr/>
        </p:nvSpPr>
        <p:spPr bwMode="auto">
          <a:xfrm rot="5400000">
            <a:off x="1679797" y="1632743"/>
            <a:ext cx="93662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Надпись 10"/>
          <p:cNvSpPr txBox="1">
            <a:spLocks noChangeArrowheads="1"/>
          </p:cNvSpPr>
          <p:nvPr/>
        </p:nvSpPr>
        <p:spPr bwMode="auto">
          <a:xfrm>
            <a:off x="2784605" y="2061955"/>
            <a:ext cx="15287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,якими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Надпись 11"/>
          <p:cNvSpPr txBox="1">
            <a:spLocks noChangeArrowheads="1"/>
          </p:cNvSpPr>
          <p:nvPr/>
        </p:nvSpPr>
        <p:spPr bwMode="auto">
          <a:xfrm>
            <a:off x="5308025" y="1981340"/>
            <a:ext cx="14335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Надпись 12"/>
          <p:cNvSpPr txBox="1">
            <a:spLocks noChangeArrowheads="1"/>
          </p:cNvSpPr>
          <p:nvPr/>
        </p:nvSpPr>
        <p:spPr bwMode="auto">
          <a:xfrm>
            <a:off x="1931476" y="3383013"/>
            <a:ext cx="23415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керуватися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Надпись 13"/>
          <p:cNvSpPr txBox="1">
            <a:spLocks noChangeArrowheads="1"/>
          </p:cNvSpPr>
          <p:nvPr/>
        </p:nvSpPr>
        <p:spPr bwMode="auto">
          <a:xfrm>
            <a:off x="8871527" y="3208121"/>
            <a:ext cx="19669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учасники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Надпись 14"/>
          <p:cNvSpPr txBox="1">
            <a:spLocks noChangeArrowheads="1"/>
          </p:cNvSpPr>
          <p:nvPr/>
        </p:nvSpPr>
        <p:spPr bwMode="auto">
          <a:xfrm>
            <a:off x="6426188" y="3390283"/>
            <a:ext cx="22177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освітнього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Надпись 16"/>
          <p:cNvSpPr txBox="1">
            <a:spLocks noChangeArrowheads="1"/>
          </p:cNvSpPr>
          <p:nvPr/>
        </p:nvSpPr>
        <p:spPr bwMode="auto">
          <a:xfrm>
            <a:off x="4198162" y="3431063"/>
            <a:ext cx="1778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Надпись 17"/>
          <p:cNvSpPr txBox="1">
            <a:spLocks noChangeArrowheads="1"/>
          </p:cNvSpPr>
          <p:nvPr/>
        </p:nvSpPr>
        <p:spPr bwMode="auto">
          <a:xfrm rot="-5400000">
            <a:off x="8154997" y="1810327"/>
            <a:ext cx="16891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endParaRPr kumimoji="0" lang="uk-UA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Надпись 18"/>
          <p:cNvSpPr txBox="1">
            <a:spLocks noChangeArrowheads="1"/>
          </p:cNvSpPr>
          <p:nvPr/>
        </p:nvSpPr>
        <p:spPr bwMode="auto">
          <a:xfrm rot="-5626407">
            <a:off x="6459561" y="3530547"/>
            <a:ext cx="9366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навчання,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Надпись 19"/>
          <p:cNvSpPr txBox="1">
            <a:spLocks noChangeArrowheads="1"/>
          </p:cNvSpPr>
          <p:nvPr/>
        </p:nvSpPr>
        <p:spPr bwMode="auto">
          <a:xfrm>
            <a:off x="6619282" y="3873007"/>
            <a:ext cx="2492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викладання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Надпись 21"/>
          <p:cNvSpPr txBox="1">
            <a:spLocks noChangeArrowheads="1"/>
          </p:cNvSpPr>
          <p:nvPr/>
        </p:nvSpPr>
        <p:spPr bwMode="auto">
          <a:xfrm>
            <a:off x="5030525" y="3684504"/>
            <a:ext cx="9747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Надпись 23"/>
          <p:cNvSpPr txBox="1">
            <a:spLocks noChangeArrowheads="1"/>
          </p:cNvSpPr>
          <p:nvPr/>
        </p:nvSpPr>
        <p:spPr bwMode="auto">
          <a:xfrm>
            <a:off x="4683918" y="1519713"/>
            <a:ext cx="28432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провадження</a:t>
            </a: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Надпись 24"/>
          <p:cNvSpPr txBox="1">
            <a:spLocks noChangeArrowheads="1"/>
          </p:cNvSpPr>
          <p:nvPr/>
        </p:nvSpPr>
        <p:spPr bwMode="auto">
          <a:xfrm>
            <a:off x="6830682" y="2031365"/>
            <a:ext cx="18716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наукової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Надпись 25"/>
          <p:cNvSpPr txBox="1">
            <a:spLocks noChangeArrowheads="1"/>
          </p:cNvSpPr>
          <p:nvPr/>
        </p:nvSpPr>
        <p:spPr bwMode="auto">
          <a:xfrm>
            <a:off x="2873749" y="1663770"/>
            <a:ext cx="15176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(творчої)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Надпись 26"/>
          <p:cNvSpPr txBox="1">
            <a:spLocks noChangeArrowheads="1"/>
          </p:cNvSpPr>
          <p:nvPr/>
        </p:nvSpPr>
        <p:spPr bwMode="auto">
          <a:xfrm>
            <a:off x="6520933" y="4496599"/>
            <a:ext cx="21685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Надпись 27"/>
          <p:cNvSpPr txBox="1">
            <a:spLocks noChangeArrowheads="1"/>
          </p:cNvSpPr>
          <p:nvPr/>
        </p:nvSpPr>
        <p:spPr bwMode="auto">
          <a:xfrm>
            <a:off x="2653442" y="3516628"/>
            <a:ext cx="5699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72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Надпись 28"/>
          <p:cNvSpPr txBox="1">
            <a:spLocks noChangeArrowheads="1"/>
          </p:cNvSpPr>
          <p:nvPr/>
        </p:nvSpPr>
        <p:spPr bwMode="auto">
          <a:xfrm>
            <a:off x="3444980" y="1149547"/>
            <a:ext cx="51927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         метою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Надпись 30"/>
          <p:cNvSpPr txBox="1">
            <a:spLocks noChangeArrowheads="1"/>
          </p:cNvSpPr>
          <p:nvPr/>
        </p:nvSpPr>
        <p:spPr bwMode="auto">
          <a:xfrm rot="1386760">
            <a:off x="3305704" y="3930400"/>
            <a:ext cx="14906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довіри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Надпись 31"/>
          <p:cNvSpPr txBox="1">
            <a:spLocks noChangeArrowheads="1"/>
          </p:cNvSpPr>
          <p:nvPr/>
        </p:nvSpPr>
        <p:spPr bwMode="auto">
          <a:xfrm>
            <a:off x="8152118" y="5256252"/>
            <a:ext cx="8445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800" b="0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Надпись 32"/>
          <p:cNvSpPr txBox="1">
            <a:spLocks noChangeArrowheads="1"/>
          </p:cNvSpPr>
          <p:nvPr/>
        </p:nvSpPr>
        <p:spPr bwMode="auto">
          <a:xfrm>
            <a:off x="5970588" y="727075"/>
            <a:ext cx="23955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результатів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Надпись 33"/>
          <p:cNvSpPr txBox="1">
            <a:spLocks noChangeArrowheads="1"/>
          </p:cNvSpPr>
          <p:nvPr/>
        </p:nvSpPr>
        <p:spPr bwMode="auto">
          <a:xfrm>
            <a:off x="2983001" y="593940"/>
            <a:ext cx="20050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Надпись 34"/>
          <p:cNvSpPr txBox="1">
            <a:spLocks noChangeArrowheads="1"/>
          </p:cNvSpPr>
          <p:nvPr/>
        </p:nvSpPr>
        <p:spPr bwMode="auto">
          <a:xfrm>
            <a:off x="8639785" y="5977867"/>
            <a:ext cx="5794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Надпись 35"/>
          <p:cNvSpPr txBox="1">
            <a:spLocks noChangeArrowheads="1"/>
          </p:cNvSpPr>
          <p:nvPr/>
        </p:nvSpPr>
        <p:spPr bwMode="auto">
          <a:xfrm rot="-932834">
            <a:off x="4990324" y="413861"/>
            <a:ext cx="19716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наукових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Надпись 36"/>
          <p:cNvSpPr txBox="1">
            <a:spLocks noChangeArrowheads="1"/>
          </p:cNvSpPr>
          <p:nvPr/>
        </p:nvSpPr>
        <p:spPr bwMode="auto">
          <a:xfrm rot="1377598">
            <a:off x="4496050" y="4696508"/>
            <a:ext cx="14922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600" b="0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(творчих)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Надпись 37"/>
          <p:cNvSpPr txBox="1">
            <a:spLocks noChangeArrowheads="1"/>
          </p:cNvSpPr>
          <p:nvPr/>
        </p:nvSpPr>
        <p:spPr bwMode="auto">
          <a:xfrm rot="-1961180">
            <a:off x="8637520" y="4009652"/>
            <a:ext cx="2293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досягнень.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8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73" y="170997"/>
            <a:ext cx="11539870" cy="6501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5" y="3421665"/>
            <a:ext cx="6531429" cy="27392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етичних принципів </a:t>
            </a: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 законом правил</a:t>
            </a:r>
            <a:r>
              <a:rPr lang="uk-UA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якими мають керуватися учасники освітнього процесу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навчання, викладання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 наукової (творчої) діяльності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забезпечення довіри </a:t>
            </a:r>
            <a:r>
              <a:rPr lang="uk-UA" sz="2200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результатів навчання та наукових (творчих) досягнень.</a:t>
            </a:r>
            <a:endParaRPr lang="ru-RU" sz="2200" b="1" dirty="0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13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6816" t="-2439" b="-1"/>
          <a:stretch/>
        </p:blipFill>
        <p:spPr>
          <a:xfrm>
            <a:off x="10022305" y="-22040"/>
            <a:ext cx="2069430" cy="675972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531" y="1455601"/>
            <a:ext cx="7904728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Принципи </a:t>
            </a:r>
            <a:b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академічної доброчесності</a:t>
            </a:r>
            <a:endParaRPr lang="uk-U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9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109662" y="1978911"/>
            <a:ext cx="6640967" cy="14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95148" y="5211139"/>
            <a:ext cx="6655481" cy="290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09662" y="3593306"/>
            <a:ext cx="66409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9662" y="2141575"/>
            <a:ext cx="33818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ЧЕСНІСТЬ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9577" y="2734161"/>
            <a:ext cx="33818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1208" y="3228358"/>
            <a:ext cx="33818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СПРАВЕДЛИВІСТЬ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2938" y="3782742"/>
            <a:ext cx="33818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1638" y="4445784"/>
            <a:ext cx="33818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5148" y="5240167"/>
            <a:ext cx="33818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ПІДЗВІТНІСТЬ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416" y="710214"/>
            <a:ext cx="11641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Академічна доброчесність</a:t>
            </a:r>
          </a:p>
          <a:p>
            <a:r>
              <a:rPr lang="uk-UA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r>
              <a:rPr lang="uk-UA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азується на таких принципах:</a:t>
            </a:r>
            <a:endParaRPr lang="uk-UA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6816" t="-2439" b="-1"/>
          <a:stretch/>
        </p:blipFill>
        <p:spPr>
          <a:xfrm>
            <a:off x="10022305" y="-22040"/>
            <a:ext cx="2069430" cy="675972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7050" y="1179476"/>
            <a:ext cx="8009648" cy="30839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Види порушень </a:t>
            </a:r>
            <a:br>
              <a:rPr lang="uk-UA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академічної </a:t>
            </a:r>
            <a:br>
              <a:rPr lang="uk-UA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доброчесності</a:t>
            </a:r>
            <a:endParaRPr lang="uk-UA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7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84" y="276727"/>
            <a:ext cx="11384605" cy="64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15" y="406336"/>
            <a:ext cx="11017877" cy="62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147</Words>
  <Application>Microsoft Office PowerPoint</Application>
  <PresentationFormat>Произвольный</PresentationFormat>
  <Paragraphs>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Що ж таке  академічна доброчесність?</vt:lpstr>
      <vt:lpstr>Презентация PowerPoint</vt:lpstr>
      <vt:lpstr>Презентация PowerPoint</vt:lpstr>
      <vt:lpstr>Принципи  академічної доброчесності</vt:lpstr>
      <vt:lpstr>Презентация PowerPoint</vt:lpstr>
      <vt:lpstr>Види порушень  академічної  доброчесності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Відповідальність за порушення академічної доброчесності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Administrator</cp:lastModifiedBy>
  <cp:revision>26</cp:revision>
  <dcterms:created xsi:type="dcterms:W3CDTF">2020-03-10T06:09:17Z</dcterms:created>
  <dcterms:modified xsi:type="dcterms:W3CDTF">2025-04-08T08:14:31Z</dcterms:modified>
</cp:coreProperties>
</file>